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3"/>
  </p:notesMasterIdLst>
  <p:handoutMasterIdLst>
    <p:handoutMasterId r:id="rId14"/>
  </p:handoutMasterIdLst>
  <p:sldIdLst>
    <p:sldId id="256" r:id="rId2"/>
    <p:sldId id="393" r:id="rId3"/>
    <p:sldId id="374" r:id="rId4"/>
    <p:sldId id="388" r:id="rId5"/>
    <p:sldId id="354" r:id="rId6"/>
    <p:sldId id="386" r:id="rId7"/>
    <p:sldId id="389" r:id="rId8"/>
    <p:sldId id="357" r:id="rId9"/>
    <p:sldId id="391" r:id="rId10"/>
    <p:sldId id="390" r:id="rId11"/>
    <p:sldId id="396" r:id="rId12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63" autoAdjust="0"/>
    <p:restoredTop sz="71256" autoAdjust="0"/>
  </p:normalViewPr>
  <p:slideViewPr>
    <p:cSldViewPr>
      <p:cViewPr varScale="1">
        <p:scale>
          <a:sx n="52" d="100"/>
          <a:sy n="52" d="100"/>
        </p:scale>
        <p:origin x="-6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06" y="-96"/>
      </p:cViewPr>
      <p:guideLst>
        <p:guide orient="horz" pos="2911"/>
        <p:guide pos="219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445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445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fld id="{F1FBA16E-DEDA-4325-8820-09E93FE398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445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8038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627" y="4390030"/>
            <a:ext cx="5099585" cy="415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445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fld id="{8581ADA9-97D3-4E95-AEF3-C28712AACE5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114" y="4390030"/>
            <a:ext cx="5562610" cy="415806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ADA9-97D3-4E95-AEF3-C28712AACE5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114" y="4390030"/>
            <a:ext cx="5562610" cy="4158062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ADA9-97D3-4E95-AEF3-C28712AACE5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ADA9-97D3-4E95-AEF3-C28712AACE5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3572F-E427-4FEA-A18F-182AAA7826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292B5-CB8D-43D7-86FD-A4C3A42F53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9FB11-37A7-4E0C-A4BA-D6AE88C678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9C0F7F0-AB65-420B-9358-EC664DE691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7ED27-6B65-4F50-917E-7FE517A0B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14DC9-10CC-4F7B-BD7D-2955AFA0BF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ADB40-359B-446D-809E-A49AFB355E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4A41-C2C5-4CF7-A8E4-AE4CE0F74F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9E890-FA17-4239-8554-D08B4F87F2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AD9E2-50D5-44CC-96A2-C13C44AE65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E437F-16E1-43B3-B49C-943145B17C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30D05-D0E3-4462-B8A9-B238085B0F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9DE1E1-BCF4-4451-ABB0-C451216014D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sz="3600" dirty="0"/>
              <a:t>West Contra Costa</a:t>
            </a:r>
            <a:br>
              <a:rPr lang="en-US" sz="3600" dirty="0"/>
            </a:br>
            <a:r>
              <a:rPr lang="en-US" sz="3600" dirty="0"/>
              <a:t>Unified School District</a:t>
            </a:r>
            <a:br>
              <a:rPr lang="en-US" sz="3600" dirty="0"/>
            </a:br>
            <a:r>
              <a:rPr lang="en-US" sz="2800" dirty="0" smtClean="0"/>
              <a:t>April 13, 2011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2011-12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Budget Update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Board Meeting</a:t>
            </a:r>
            <a:endParaRPr lang="en-US" sz="2800" dirty="0"/>
          </a:p>
        </p:txBody>
      </p:sp>
      <p:pic>
        <p:nvPicPr>
          <p:cNvPr id="2052" name="Picture 4" descr="logoC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981200"/>
            <a:ext cx="23622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Multi Year Projection - Second Interim Report Basis </a:t>
            </a:r>
            <a:br>
              <a:rPr lang="en-US" sz="2000" b="1" dirty="0" smtClean="0"/>
            </a:br>
            <a:r>
              <a:rPr lang="en-US" sz="2000" b="1" dirty="0" smtClean="0"/>
              <a:t>Unrestricted General Fund</a:t>
            </a:r>
            <a:br>
              <a:rPr lang="en-US" sz="2000" b="1" dirty="0" smtClean="0"/>
            </a:br>
            <a:r>
              <a:rPr lang="en-US" sz="2000" b="1" dirty="0" smtClean="0"/>
              <a:t>April 2011</a:t>
            </a:r>
            <a:endParaRPr lang="en-US" sz="2000" dirty="0"/>
          </a:p>
        </p:txBody>
      </p:sp>
      <p:graphicFrame>
        <p:nvGraphicFramePr>
          <p:cNvPr id="5" name="Group 59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5081586"/>
        </p:xfrm>
        <a:graphic>
          <a:graphicData uri="http://schemas.openxmlformats.org/drawingml/2006/table">
            <a:tbl>
              <a:tblPr/>
              <a:tblGrid>
                <a:gridCol w="3778250"/>
                <a:gridCol w="1479550"/>
                <a:gridCol w="1600200"/>
                <a:gridCol w="1371600"/>
              </a:tblGrid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2010-11</a:t>
                      </a:r>
                      <a:endParaRPr kumimoji="0" lang="en-US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2011-12</a:t>
                      </a:r>
                      <a:endParaRPr kumimoji="0" lang="en-US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2012-13</a:t>
                      </a:r>
                      <a:endParaRPr kumimoji="0" lang="en-US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Revenues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$139,891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$125,203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$116,638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Expenses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137,311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135,203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135,205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Change in Fund Balance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2,580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(10,200)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(18,567)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8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Beginning Fund Balance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15,439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18,019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7,819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Ending Fund Balance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18,019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7,819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(10,748)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Required Reserve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8,679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7,798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7,692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Stores &amp; Revolving Cash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300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300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300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990600"/>
            <a:ext cx="2362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$800 per pupil cut estimate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Timeline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19200"/>
            <a:ext cx="80010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700" dirty="0" smtClean="0"/>
              <a:t>February 23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Board Meeting on Budget</a:t>
            </a:r>
          </a:p>
          <a:p>
            <a:pPr>
              <a:lnSpc>
                <a:spcPct val="80000"/>
              </a:lnSpc>
            </a:pPr>
            <a:r>
              <a:rPr lang="en-US" sz="2700" dirty="0" smtClean="0"/>
              <a:t>March 2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Layoff Notice – Teachers and Administrators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March 16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Second Interim Report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April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Classified Layoff Notice – Categorical and Grant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Board action for non-grant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Letters for grant funded per Ed Code 45117</a:t>
            </a:r>
          </a:p>
          <a:p>
            <a:pPr>
              <a:lnSpc>
                <a:spcPct val="80000"/>
              </a:lnSpc>
            </a:pPr>
            <a:r>
              <a:rPr lang="en-US" sz="2700" dirty="0" smtClean="0"/>
              <a:t>May	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Governor’s May Revision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Consider additional reductions</a:t>
            </a:r>
          </a:p>
          <a:p>
            <a:pPr>
              <a:lnSpc>
                <a:spcPct val="80000"/>
              </a:lnSpc>
            </a:pPr>
            <a:r>
              <a:rPr lang="en-US" sz="2700" dirty="0" smtClean="0"/>
              <a:t>June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State Election 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Budget Adoption</a:t>
            </a:r>
            <a:endParaRPr lang="en-US" sz="16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A512E-43E4-4D26-B76E-B9CB973B0FD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pic>
        <p:nvPicPr>
          <p:cNvPr id="1026" name="Picture 2" descr="C:\Documents and Settings\SGamba\Local Settings\Temporary Internet Files\Content.IE5\2MZ2895I\MC90043253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295400"/>
            <a:ext cx="850793" cy="660326"/>
          </a:xfrm>
          <a:prstGeom prst="rect">
            <a:avLst/>
          </a:prstGeom>
          <a:noFill/>
        </p:spPr>
      </p:pic>
      <p:pic>
        <p:nvPicPr>
          <p:cNvPr id="6" name="Picture 2" descr="C:\Documents and Settings\SGamba\Local Settings\Temporary Internet Files\Content.IE5\2MZ2895I\MC90043253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1981200"/>
            <a:ext cx="850793" cy="660326"/>
          </a:xfrm>
          <a:prstGeom prst="rect">
            <a:avLst/>
          </a:prstGeom>
          <a:noFill/>
        </p:spPr>
      </p:pic>
      <p:pic>
        <p:nvPicPr>
          <p:cNvPr id="7" name="Picture 2" descr="C:\Documents and Settings\SGamba\Local Settings\Temporary Internet Files\Content.IE5\2MZ2895I\MC90043253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2514600"/>
            <a:ext cx="850793" cy="660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Certain legislation has passed that corresponds to the Governor’s January Plan</a:t>
            </a:r>
          </a:p>
          <a:p>
            <a:r>
              <a:rPr lang="en-US" dirty="0" smtClean="0"/>
              <a:t>Tax extension legislation for June was not successful</a:t>
            </a:r>
          </a:p>
          <a:p>
            <a:r>
              <a:rPr lang="en-US" dirty="0" smtClean="0"/>
              <a:t>The plans for May revision are unknown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Threats to Current Budget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/>
              <a:t>State Economic </a:t>
            </a:r>
            <a:r>
              <a:rPr lang="en-US" dirty="0" smtClean="0"/>
              <a:t>Crisis Continues</a:t>
            </a:r>
          </a:p>
          <a:p>
            <a:r>
              <a:rPr lang="en-US" strike="sngStrike" dirty="0" smtClean="0"/>
              <a:t>Three</a:t>
            </a:r>
            <a:r>
              <a:rPr lang="en-US" dirty="0" smtClean="0"/>
              <a:t> </a:t>
            </a:r>
            <a:r>
              <a:rPr lang="en-US" u="sng" dirty="0" smtClean="0"/>
              <a:t>Hurdles Remain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Legislature must adopt cuts to programs such as health and social services 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Legislature must agree to place an extension of taxes on the June ballot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California taxpayers must agree to these taxes to preserve education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2" descr="C:\Documents and Settings\SGamba\Local Settings\Temporary Internet Files\Content.IE5\HOPBOYEN\MC90023805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181600"/>
            <a:ext cx="2079279" cy="1459117"/>
          </a:xfrm>
          <a:prstGeom prst="rect">
            <a:avLst/>
          </a:prstGeom>
          <a:noFill/>
        </p:spPr>
      </p:pic>
      <p:pic>
        <p:nvPicPr>
          <p:cNvPr id="6" name="Picture 2" descr="C:\Documents and Settings\SGamba\Local Settings\Temporary Internet Files\Content.IE5\2MZ2895I\MC90043253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819400"/>
            <a:ext cx="850793" cy="660326"/>
          </a:xfrm>
          <a:prstGeom prst="rect">
            <a:avLst/>
          </a:prstGeom>
          <a:noFill/>
        </p:spPr>
      </p:pic>
      <p:pic>
        <p:nvPicPr>
          <p:cNvPr id="1026" name="Picture 2" descr="C:\Documents and Settings\SGamba\Local Settings\Temporary Internet Files\Content.IE5\8U2XXYMX\MC90030367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3581400"/>
            <a:ext cx="1014679" cy="871423"/>
          </a:xfrm>
          <a:prstGeom prst="rect">
            <a:avLst/>
          </a:prstGeom>
          <a:noFill/>
        </p:spPr>
      </p:pic>
      <p:pic>
        <p:nvPicPr>
          <p:cNvPr id="8" name="Picture 2" descr="C:\Documents and Settings\SGamba\Local Settings\Temporary Internet Files\Content.IE5\8U2XXYMX\MC90030367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648200"/>
            <a:ext cx="1014679" cy="871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do now?</a:t>
            </a:r>
            <a:endParaRPr lang="en-US" dirty="0"/>
          </a:p>
        </p:txBody>
      </p:sp>
      <p:pic>
        <p:nvPicPr>
          <p:cNvPr id="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057400"/>
            <a:ext cx="7560001" cy="201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C:\Documents and Settings\SGamba\Local Settings\Temporary Internet Files\Content.IE5\8U2XXYMX\MC9003036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133600"/>
            <a:ext cx="1395679" cy="1600200"/>
          </a:xfrm>
          <a:prstGeom prst="rect">
            <a:avLst/>
          </a:prstGeom>
          <a:noFill/>
        </p:spPr>
      </p:pic>
      <p:pic>
        <p:nvPicPr>
          <p:cNvPr id="8" name="Picture 2" descr="C:\Documents and Settings\SGamba\Local Settings\Temporary Internet Files\Content.IE5\2MZ2895I\MC90043253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4267200"/>
            <a:ext cx="850793" cy="660326"/>
          </a:xfrm>
          <a:prstGeom prst="rect">
            <a:avLst/>
          </a:prstGeom>
          <a:noFill/>
        </p:spPr>
      </p:pic>
      <p:sp>
        <p:nvSpPr>
          <p:cNvPr id="10" name="Up Arrow 9"/>
          <p:cNvSpPr/>
          <p:nvPr/>
        </p:nvSpPr>
        <p:spPr>
          <a:xfrm>
            <a:off x="7620000" y="4038600"/>
            <a:ext cx="731519" cy="914400"/>
          </a:xfrm>
          <a:prstGeom prst="up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Outlook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486400"/>
          </a:xfrm>
        </p:spPr>
        <p:txBody>
          <a:bodyPr/>
          <a:lstStyle/>
          <a:p>
            <a:r>
              <a:rPr lang="en-US" dirty="0" smtClean="0"/>
              <a:t>Positive Certification of Second Interim</a:t>
            </a:r>
          </a:p>
          <a:p>
            <a:endParaRPr lang="en-US" dirty="0" smtClean="0"/>
          </a:p>
          <a:p>
            <a:r>
              <a:rPr lang="en-US" dirty="0" smtClean="0"/>
              <a:t>Budget Reductions and one-time solutions recommended for 2011-12 will result in a 3% reserve – </a:t>
            </a:r>
            <a:r>
              <a:rPr lang="en-US" u="sng" dirty="0" smtClean="0"/>
              <a:t>Assumes the $349 cut</a:t>
            </a:r>
          </a:p>
          <a:p>
            <a:endParaRPr lang="en-US" dirty="0" smtClean="0"/>
          </a:p>
          <a:p>
            <a:r>
              <a:rPr lang="en-US" dirty="0" smtClean="0"/>
              <a:t>Deficit spending projection in 2012-13 spends fund balance</a:t>
            </a:r>
          </a:p>
          <a:p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pic>
        <p:nvPicPr>
          <p:cNvPr id="5" name="Picture 4" descr="MCj04315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04801"/>
            <a:ext cx="1371600" cy="9916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Outlook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486400"/>
          </a:xfrm>
        </p:spPr>
        <p:txBody>
          <a:bodyPr/>
          <a:lstStyle/>
          <a:p>
            <a:r>
              <a:rPr lang="en-US" dirty="0" smtClean="0"/>
              <a:t>Budget adoption occurs in June 2011</a:t>
            </a:r>
          </a:p>
          <a:p>
            <a:pPr lvl="1"/>
            <a:r>
              <a:rPr lang="en-US" dirty="0" smtClean="0"/>
              <a:t>Must include Multi Year projection for 2012-13 and 2013-14</a:t>
            </a:r>
          </a:p>
          <a:p>
            <a:pPr lvl="1"/>
            <a:r>
              <a:rPr lang="en-US" dirty="0" smtClean="0"/>
              <a:t>One time solutions are depleted in 2012-13</a:t>
            </a:r>
          </a:p>
          <a:p>
            <a:pPr lvl="1"/>
            <a:r>
              <a:rPr lang="en-US" dirty="0" smtClean="0"/>
              <a:t>Absent economic recovery and Legislative solutions major cuts will be necessary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pic>
        <p:nvPicPr>
          <p:cNvPr id="2051" name="Picture 3" descr="C:\Documents and Settings\SGamba\Local Settings\Temporary Internet Files\Content.IE5\A6KYY8T3\MC9003900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648200"/>
            <a:ext cx="143827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533400"/>
            <a:ext cx="8458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1638"/>
            <a:ext cx="8229600" cy="889000"/>
          </a:xfrm>
        </p:spPr>
        <p:txBody>
          <a:bodyPr/>
          <a:lstStyle/>
          <a:p>
            <a:r>
              <a:rPr lang="en-US" sz="2800" b="1" dirty="0"/>
              <a:t>Multi Year Projection - </a:t>
            </a:r>
            <a:r>
              <a:rPr lang="en-US" sz="2800" b="1" dirty="0" smtClean="0"/>
              <a:t>Second </a:t>
            </a:r>
            <a:r>
              <a:rPr lang="en-US" sz="2800" b="1" dirty="0"/>
              <a:t>Interim Report </a:t>
            </a:r>
            <a:br>
              <a:rPr lang="en-US" sz="2800" b="1" dirty="0"/>
            </a:br>
            <a:r>
              <a:rPr lang="en-US" sz="2800" b="1" dirty="0"/>
              <a:t>Unrestricted General </a:t>
            </a:r>
            <a:r>
              <a:rPr lang="en-US" sz="2800" b="1" dirty="0" smtClean="0"/>
              <a:t>Fund</a:t>
            </a:r>
            <a:br>
              <a:rPr lang="en-US" sz="2800" b="1" dirty="0" smtClean="0"/>
            </a:br>
            <a:r>
              <a:rPr lang="en-US" sz="2800" b="1" dirty="0" smtClean="0"/>
              <a:t>January 31, 2011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226307" name="Oval 3"/>
          <p:cNvSpPr>
            <a:spLocks noChangeArrowheads="1"/>
          </p:cNvSpPr>
          <p:nvPr/>
        </p:nvSpPr>
        <p:spPr bwMode="auto">
          <a:xfrm>
            <a:off x="7086600" y="3505200"/>
            <a:ext cx="14478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6363" name="Group 59"/>
          <p:cNvGraphicFramePr>
            <a:graphicFrameLocks noGrp="1"/>
          </p:cNvGraphicFramePr>
          <p:nvPr>
            <p:ph type="tbl" idx="1"/>
          </p:nvPr>
        </p:nvGraphicFramePr>
        <p:xfrm>
          <a:off x="304800" y="1447800"/>
          <a:ext cx="8229600" cy="5081586"/>
        </p:xfrm>
        <a:graphic>
          <a:graphicData uri="http://schemas.openxmlformats.org/drawingml/2006/table">
            <a:tbl>
              <a:tblPr/>
              <a:tblGrid>
                <a:gridCol w="3778250"/>
                <a:gridCol w="1479550"/>
                <a:gridCol w="1600200"/>
                <a:gridCol w="1371600"/>
              </a:tblGrid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2010-11</a:t>
                      </a:r>
                      <a:endParaRPr kumimoji="0" lang="en-US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2011-12</a:t>
                      </a:r>
                      <a:endParaRPr kumimoji="0" lang="en-US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2012-13</a:t>
                      </a:r>
                      <a:endParaRPr kumimoji="0" lang="en-US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Revenues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$139,891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$135,203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$126,838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Expenses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137,311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135,203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135,205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Change in Fund Balance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2,580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(8,367)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8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Beginning Fund Balance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15,439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18,019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18,019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Ending Fund Balance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18,019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18,019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9,652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Required Reserve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8,679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7,798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7,692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Stores &amp; Revolving Cash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300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300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300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248400"/>
            <a:ext cx="43434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Dollars shown in thousands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3050"/>
            <a:ext cx="8686800" cy="631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0" y="6858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WCCUSD General Fund 2006-2012</a:t>
            </a:r>
            <a:endParaRPr lang="en-US" sz="2800" b="1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7962900" y="5676900"/>
            <a:ext cx="1600200" cy="762000"/>
          </a:xfrm>
          <a:prstGeom prst="straightConnector1">
            <a:avLst/>
          </a:prstGeom>
          <a:ln w="412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275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4393</TotalTime>
  <Words>361</Words>
  <Application>Microsoft Office PowerPoint</Application>
  <PresentationFormat>On-screen Show (4:3)</PresentationFormat>
  <Paragraphs>123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West Contra Costa Unified School District April 13, 2011 </vt:lpstr>
      <vt:lpstr>State Update</vt:lpstr>
      <vt:lpstr>Threats to Current Budget</vt:lpstr>
      <vt:lpstr>What do we do now?</vt:lpstr>
      <vt:lpstr>Local Outlook</vt:lpstr>
      <vt:lpstr>Local Outlook</vt:lpstr>
      <vt:lpstr>Slide 7</vt:lpstr>
      <vt:lpstr>Multi Year Projection - Second Interim Report  Unrestricted General Fund January 31, 2011 </vt:lpstr>
      <vt:lpstr>Slide 9</vt:lpstr>
      <vt:lpstr>Multi Year Projection - Second Interim Report Basis  Unrestricted General Fund April 2011</vt:lpstr>
      <vt:lpstr>Timeline</vt:lpstr>
    </vt:vector>
  </TitlesOfParts>
  <Company>WCCUSD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 Contra Costa Unified School District</dc:title>
  <dc:creator>WCC_User</dc:creator>
  <cp:lastModifiedBy>tester</cp:lastModifiedBy>
  <cp:revision>338</cp:revision>
  <dcterms:created xsi:type="dcterms:W3CDTF">2003-09-15T23:02:38Z</dcterms:created>
  <dcterms:modified xsi:type="dcterms:W3CDTF">2011-04-13T21:19:55Z</dcterms:modified>
</cp:coreProperties>
</file>